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1" r:id="rId3"/>
    <p:sldId id="257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1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136162-3DA3-4DF9-967B-51E7E210B2E0}" type="doc">
      <dgm:prSet loTypeId="urn:microsoft.com/office/officeart/2005/8/layout/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5106DB7-EDC4-4AD0-9151-9DACDB14965D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Individuals or couples in 63 1-BR Units</a:t>
          </a:r>
        </a:p>
      </dgm:t>
    </dgm:pt>
    <dgm:pt modelId="{4CFC7986-F680-4D0B-9F45-909FA1848A16}" type="parTrans" cxnId="{856A9BB2-02C3-4D35-88CC-C377D76A61A1}">
      <dgm:prSet/>
      <dgm:spPr/>
      <dgm:t>
        <a:bodyPr/>
        <a:lstStyle/>
        <a:p>
          <a:endParaRPr lang="en-US"/>
        </a:p>
      </dgm:t>
    </dgm:pt>
    <dgm:pt modelId="{F55DFE94-5708-43C4-BD00-D1E6C49BF105}" type="sibTrans" cxnId="{856A9BB2-02C3-4D35-88CC-C377D76A61A1}">
      <dgm:prSet/>
      <dgm:spPr/>
      <dgm:t>
        <a:bodyPr/>
        <a:lstStyle/>
        <a:p>
          <a:endParaRPr lang="en-US"/>
        </a:p>
      </dgm:t>
    </dgm:pt>
    <dgm:pt modelId="{D9C765E1-CEF8-43F5-A161-4768F81E9290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Housing for vulnerable populations including those with persistent mental health diagnosis or histories of </a:t>
          </a:r>
          <a:r>
            <a:rPr lang="en-US" dirty="0" err="1"/>
            <a:t>homelessnes</a:t>
          </a:r>
          <a:endParaRPr lang="en-US" dirty="0"/>
        </a:p>
      </dgm:t>
    </dgm:pt>
    <dgm:pt modelId="{796A604F-3E04-495A-AB80-8B3AAD2E4622}" type="parTrans" cxnId="{B01E1BD1-3BC7-442D-8F19-6862314FD857}">
      <dgm:prSet/>
      <dgm:spPr/>
      <dgm:t>
        <a:bodyPr/>
        <a:lstStyle/>
        <a:p>
          <a:endParaRPr lang="en-US"/>
        </a:p>
      </dgm:t>
    </dgm:pt>
    <dgm:pt modelId="{8D6344A6-E593-445B-BB54-677DD5F8E4CB}" type="sibTrans" cxnId="{B01E1BD1-3BC7-442D-8F19-6862314FD857}">
      <dgm:prSet/>
      <dgm:spPr/>
      <dgm:t>
        <a:bodyPr/>
        <a:lstStyle/>
        <a:p>
          <a:endParaRPr lang="en-US"/>
        </a:p>
      </dgm:t>
    </dgm:pt>
    <dgm:pt modelId="{7FCDF40B-8F79-4A62-9647-76E1F8A7F90F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Intensive property management</a:t>
          </a:r>
        </a:p>
      </dgm:t>
    </dgm:pt>
    <dgm:pt modelId="{BD2A0EAA-AA13-48C2-8A90-F058437F5461}" type="parTrans" cxnId="{305FA720-2B68-4F55-B5C4-C7A740BC665A}">
      <dgm:prSet/>
      <dgm:spPr/>
      <dgm:t>
        <a:bodyPr/>
        <a:lstStyle/>
        <a:p>
          <a:endParaRPr lang="en-US"/>
        </a:p>
      </dgm:t>
    </dgm:pt>
    <dgm:pt modelId="{A7FC8275-4464-4124-B31D-667FF5D385B0}" type="sibTrans" cxnId="{305FA720-2B68-4F55-B5C4-C7A740BC665A}">
      <dgm:prSet/>
      <dgm:spPr/>
      <dgm:t>
        <a:bodyPr/>
        <a:lstStyle/>
        <a:p>
          <a:endParaRPr lang="en-US"/>
        </a:p>
      </dgm:t>
    </dgm:pt>
    <dgm:pt modelId="{F4960813-889A-4104-BE50-93E502DE8D14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24/7 front desk crisis intervention</a:t>
          </a:r>
        </a:p>
      </dgm:t>
    </dgm:pt>
    <dgm:pt modelId="{61642BBF-41D8-4769-870E-DE0951E3458C}" type="parTrans" cxnId="{5C65816D-B2A0-4714-A116-00D63A0E3F0D}">
      <dgm:prSet/>
      <dgm:spPr/>
      <dgm:t>
        <a:bodyPr/>
        <a:lstStyle/>
        <a:p>
          <a:endParaRPr lang="en-US"/>
        </a:p>
      </dgm:t>
    </dgm:pt>
    <dgm:pt modelId="{D525363D-5E1F-487F-A3ED-E2E923B4DE69}" type="sibTrans" cxnId="{5C65816D-B2A0-4714-A116-00D63A0E3F0D}">
      <dgm:prSet/>
      <dgm:spPr/>
      <dgm:t>
        <a:bodyPr/>
        <a:lstStyle/>
        <a:p>
          <a:endParaRPr lang="en-US"/>
        </a:p>
      </dgm:t>
    </dgm:pt>
    <dgm:pt modelId="{5050544E-59DA-4118-9ED8-EC808870A7BF}">
      <dgm:prSet/>
      <dgm:spPr/>
      <dgm:t>
        <a:bodyPr/>
        <a:lstStyle/>
        <a:p>
          <a:r>
            <a:rPr lang="en-US"/>
            <a:t>On-site supportive services</a:t>
          </a:r>
        </a:p>
      </dgm:t>
    </dgm:pt>
    <dgm:pt modelId="{D308E036-0F63-4F1D-8510-2918F6598E05}" type="parTrans" cxnId="{625585F7-3720-46F1-8E08-3E5BEB2228F2}">
      <dgm:prSet/>
      <dgm:spPr/>
      <dgm:t>
        <a:bodyPr/>
        <a:lstStyle/>
        <a:p>
          <a:endParaRPr lang="en-US"/>
        </a:p>
      </dgm:t>
    </dgm:pt>
    <dgm:pt modelId="{3705252E-F687-4159-9A3F-FC5274DDEE4E}" type="sibTrans" cxnId="{625585F7-3720-46F1-8E08-3E5BEB2228F2}">
      <dgm:prSet/>
      <dgm:spPr/>
      <dgm:t>
        <a:bodyPr/>
        <a:lstStyle/>
        <a:p>
          <a:endParaRPr lang="en-US"/>
        </a:p>
      </dgm:t>
    </dgm:pt>
    <dgm:pt modelId="{70605F91-C91D-483D-A48F-3C170F608DAC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Case-management</a:t>
          </a:r>
        </a:p>
      </dgm:t>
    </dgm:pt>
    <dgm:pt modelId="{C35DC8B0-193F-4532-8671-11431DDFFAB0}" type="parTrans" cxnId="{B18A797A-7054-444E-A33F-45A036C64591}">
      <dgm:prSet/>
      <dgm:spPr/>
      <dgm:t>
        <a:bodyPr/>
        <a:lstStyle/>
        <a:p>
          <a:endParaRPr lang="en-US"/>
        </a:p>
      </dgm:t>
    </dgm:pt>
    <dgm:pt modelId="{FBB23B18-B8F9-47C9-961D-7B365E30A691}" type="sibTrans" cxnId="{B18A797A-7054-444E-A33F-45A036C64591}">
      <dgm:prSet/>
      <dgm:spPr/>
      <dgm:t>
        <a:bodyPr/>
        <a:lstStyle/>
        <a:p>
          <a:endParaRPr lang="en-US"/>
        </a:p>
      </dgm:t>
    </dgm:pt>
    <dgm:pt modelId="{ACC9D17A-E1BC-43BD-8F6C-0DDE0CFA21F6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Psychiatric services</a:t>
          </a:r>
        </a:p>
      </dgm:t>
    </dgm:pt>
    <dgm:pt modelId="{3F8E1B0B-AB19-43AC-B5C5-565FEA34141A}" type="parTrans" cxnId="{7EE5D9BF-DF2F-485A-A79B-965ADDF868AD}">
      <dgm:prSet/>
      <dgm:spPr/>
      <dgm:t>
        <a:bodyPr/>
        <a:lstStyle/>
        <a:p>
          <a:endParaRPr lang="en-US"/>
        </a:p>
      </dgm:t>
    </dgm:pt>
    <dgm:pt modelId="{11A45599-554D-4FD6-8FDF-B41F8114C8AE}" type="sibTrans" cxnId="{7EE5D9BF-DF2F-485A-A79B-965ADDF868AD}">
      <dgm:prSet/>
      <dgm:spPr/>
      <dgm:t>
        <a:bodyPr/>
        <a:lstStyle/>
        <a:p>
          <a:endParaRPr lang="en-US"/>
        </a:p>
      </dgm:t>
    </dgm:pt>
    <dgm:pt modelId="{1E6040DE-DF0C-417D-A544-3B420097ADCF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Employment services</a:t>
          </a:r>
        </a:p>
      </dgm:t>
    </dgm:pt>
    <dgm:pt modelId="{5F41FA37-6A80-4D35-8B47-1059CE7A5048}" type="parTrans" cxnId="{B53984BB-FDCA-4FF8-8C67-A6BF8E54BFBF}">
      <dgm:prSet/>
      <dgm:spPr/>
      <dgm:t>
        <a:bodyPr/>
        <a:lstStyle/>
        <a:p>
          <a:endParaRPr lang="en-US"/>
        </a:p>
      </dgm:t>
    </dgm:pt>
    <dgm:pt modelId="{C59D3069-74AB-4AB9-B6E8-91DDDF75F5EE}" type="sibTrans" cxnId="{B53984BB-FDCA-4FF8-8C67-A6BF8E54BFBF}">
      <dgm:prSet/>
      <dgm:spPr/>
      <dgm:t>
        <a:bodyPr/>
        <a:lstStyle/>
        <a:p>
          <a:endParaRPr lang="en-US"/>
        </a:p>
      </dgm:t>
    </dgm:pt>
    <dgm:pt modelId="{D1A85903-8EEC-47BE-A01C-81281C344620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Individual counseling</a:t>
          </a:r>
        </a:p>
      </dgm:t>
    </dgm:pt>
    <dgm:pt modelId="{B8A63C98-79E0-4120-9A31-974486BBED02}" type="parTrans" cxnId="{4BD75ECC-4C9B-416D-B0A4-4585ACA1EDA7}">
      <dgm:prSet/>
      <dgm:spPr/>
      <dgm:t>
        <a:bodyPr/>
        <a:lstStyle/>
        <a:p>
          <a:endParaRPr lang="en-US"/>
        </a:p>
      </dgm:t>
    </dgm:pt>
    <dgm:pt modelId="{0EA3992F-64B0-4BDF-ACF1-648574B4D80E}" type="sibTrans" cxnId="{4BD75ECC-4C9B-416D-B0A4-4585ACA1EDA7}">
      <dgm:prSet/>
      <dgm:spPr/>
      <dgm:t>
        <a:bodyPr/>
        <a:lstStyle/>
        <a:p>
          <a:endParaRPr lang="en-US"/>
        </a:p>
      </dgm:t>
    </dgm:pt>
    <dgm:pt modelId="{2272EF80-18B8-415F-82CA-6E29CB225672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Substance abuse treatment</a:t>
          </a:r>
        </a:p>
      </dgm:t>
    </dgm:pt>
    <dgm:pt modelId="{F85A3FCC-46D1-4E52-9DE4-726095261996}" type="parTrans" cxnId="{BDE23352-E51A-4A6C-ACC1-58C8933E9B46}">
      <dgm:prSet/>
      <dgm:spPr/>
      <dgm:t>
        <a:bodyPr/>
        <a:lstStyle/>
        <a:p>
          <a:endParaRPr lang="en-US"/>
        </a:p>
      </dgm:t>
    </dgm:pt>
    <dgm:pt modelId="{356BF28B-E3B9-4F29-9FE4-5D33463D708B}" type="sibTrans" cxnId="{BDE23352-E51A-4A6C-ACC1-58C8933E9B46}">
      <dgm:prSet/>
      <dgm:spPr/>
      <dgm:t>
        <a:bodyPr/>
        <a:lstStyle/>
        <a:p>
          <a:endParaRPr lang="en-US"/>
        </a:p>
      </dgm:t>
    </dgm:pt>
    <dgm:pt modelId="{E472A771-4583-46FD-96C3-814481A2CC3A}" type="pres">
      <dgm:prSet presAssocID="{8C136162-3DA3-4DF9-967B-51E7E210B2E0}" presName="linear" presStyleCnt="0">
        <dgm:presLayoutVars>
          <dgm:dir/>
          <dgm:animLvl val="lvl"/>
          <dgm:resizeHandles val="exact"/>
        </dgm:presLayoutVars>
      </dgm:prSet>
      <dgm:spPr/>
    </dgm:pt>
    <dgm:pt modelId="{DA708E28-90ED-4306-A104-E00777F640B6}" type="pres">
      <dgm:prSet presAssocID="{65106DB7-EDC4-4AD0-9151-9DACDB14965D}" presName="parentLin" presStyleCnt="0"/>
      <dgm:spPr/>
    </dgm:pt>
    <dgm:pt modelId="{57B0EF27-9631-4411-A2D9-F1DAD079DB4D}" type="pres">
      <dgm:prSet presAssocID="{65106DB7-EDC4-4AD0-9151-9DACDB14965D}" presName="parentLeftMargin" presStyleLbl="node1" presStyleIdx="0" presStyleCnt="3"/>
      <dgm:spPr/>
    </dgm:pt>
    <dgm:pt modelId="{13C5FD2F-6CF4-43E1-8EAF-42884ECA792A}" type="pres">
      <dgm:prSet presAssocID="{65106DB7-EDC4-4AD0-9151-9DACDB14965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8658FD4-5BC6-4941-BCC6-133FB87D110C}" type="pres">
      <dgm:prSet presAssocID="{65106DB7-EDC4-4AD0-9151-9DACDB14965D}" presName="negativeSpace" presStyleCnt="0"/>
      <dgm:spPr/>
    </dgm:pt>
    <dgm:pt modelId="{0A01C435-B025-4119-B48C-26DC00662209}" type="pres">
      <dgm:prSet presAssocID="{65106DB7-EDC4-4AD0-9151-9DACDB14965D}" presName="childText" presStyleLbl="conFgAcc1" presStyleIdx="0" presStyleCnt="3">
        <dgm:presLayoutVars>
          <dgm:bulletEnabled val="1"/>
        </dgm:presLayoutVars>
      </dgm:prSet>
      <dgm:spPr/>
    </dgm:pt>
    <dgm:pt modelId="{12F0BE3F-4161-47B0-A85F-9EE64481A23A}" type="pres">
      <dgm:prSet presAssocID="{F55DFE94-5708-43C4-BD00-D1E6C49BF105}" presName="spaceBetweenRectangles" presStyleCnt="0"/>
      <dgm:spPr/>
    </dgm:pt>
    <dgm:pt modelId="{2A0F1FF1-32AB-4970-9F84-F7958AED7EDD}" type="pres">
      <dgm:prSet presAssocID="{7FCDF40B-8F79-4A62-9647-76E1F8A7F90F}" presName="parentLin" presStyleCnt="0"/>
      <dgm:spPr/>
    </dgm:pt>
    <dgm:pt modelId="{4DDC6A91-8682-469E-82B1-E8584568AD41}" type="pres">
      <dgm:prSet presAssocID="{7FCDF40B-8F79-4A62-9647-76E1F8A7F90F}" presName="parentLeftMargin" presStyleLbl="node1" presStyleIdx="0" presStyleCnt="3"/>
      <dgm:spPr/>
    </dgm:pt>
    <dgm:pt modelId="{7DAA76DD-F585-4054-9C4C-018C85DB2887}" type="pres">
      <dgm:prSet presAssocID="{7FCDF40B-8F79-4A62-9647-76E1F8A7F90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27F1D60-00EA-45B7-875E-17464983FC9D}" type="pres">
      <dgm:prSet presAssocID="{7FCDF40B-8F79-4A62-9647-76E1F8A7F90F}" presName="negativeSpace" presStyleCnt="0"/>
      <dgm:spPr/>
    </dgm:pt>
    <dgm:pt modelId="{0FB4EC1C-30FD-4894-850A-2E22667578B5}" type="pres">
      <dgm:prSet presAssocID="{7FCDF40B-8F79-4A62-9647-76E1F8A7F90F}" presName="childText" presStyleLbl="conFgAcc1" presStyleIdx="1" presStyleCnt="3">
        <dgm:presLayoutVars>
          <dgm:bulletEnabled val="1"/>
        </dgm:presLayoutVars>
      </dgm:prSet>
      <dgm:spPr/>
    </dgm:pt>
    <dgm:pt modelId="{DBEA8E9D-F150-490A-A89C-393DF83733CD}" type="pres">
      <dgm:prSet presAssocID="{A7FC8275-4464-4124-B31D-667FF5D385B0}" presName="spaceBetweenRectangles" presStyleCnt="0"/>
      <dgm:spPr/>
    </dgm:pt>
    <dgm:pt modelId="{9E39C08D-739D-4353-8106-F7A0BDB00DB2}" type="pres">
      <dgm:prSet presAssocID="{5050544E-59DA-4118-9ED8-EC808870A7BF}" presName="parentLin" presStyleCnt="0"/>
      <dgm:spPr/>
    </dgm:pt>
    <dgm:pt modelId="{9AFDF296-E2D4-44F9-804D-EA83C3E9A097}" type="pres">
      <dgm:prSet presAssocID="{5050544E-59DA-4118-9ED8-EC808870A7BF}" presName="parentLeftMargin" presStyleLbl="node1" presStyleIdx="1" presStyleCnt="3"/>
      <dgm:spPr/>
    </dgm:pt>
    <dgm:pt modelId="{53D71686-6AAC-4645-8A4F-02E4640E9B9B}" type="pres">
      <dgm:prSet presAssocID="{5050544E-59DA-4118-9ED8-EC808870A7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C7C5A14-EFEC-4843-AFA6-9317A9F2A3B9}" type="pres">
      <dgm:prSet presAssocID="{5050544E-59DA-4118-9ED8-EC808870A7BF}" presName="negativeSpace" presStyleCnt="0"/>
      <dgm:spPr/>
    </dgm:pt>
    <dgm:pt modelId="{271D25CB-1624-4F79-BC0A-5A223137AC53}" type="pres">
      <dgm:prSet presAssocID="{5050544E-59DA-4118-9ED8-EC808870A7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3E71A17-066C-4F2D-ACE7-05493BDEDA2C}" type="presOf" srcId="{5050544E-59DA-4118-9ED8-EC808870A7BF}" destId="{9AFDF296-E2D4-44F9-804D-EA83C3E9A097}" srcOrd="0" destOrd="0" presId="urn:microsoft.com/office/officeart/2005/8/layout/list1"/>
    <dgm:cxn modelId="{305FA720-2B68-4F55-B5C4-C7A740BC665A}" srcId="{8C136162-3DA3-4DF9-967B-51E7E210B2E0}" destId="{7FCDF40B-8F79-4A62-9647-76E1F8A7F90F}" srcOrd="1" destOrd="0" parTransId="{BD2A0EAA-AA13-48C2-8A90-F058437F5461}" sibTransId="{A7FC8275-4464-4124-B31D-667FF5D385B0}"/>
    <dgm:cxn modelId="{A417B036-1795-4F64-9D05-095C64C5428D}" type="presOf" srcId="{1E6040DE-DF0C-417D-A544-3B420097ADCF}" destId="{271D25CB-1624-4F79-BC0A-5A223137AC53}" srcOrd="0" destOrd="2" presId="urn:microsoft.com/office/officeart/2005/8/layout/list1"/>
    <dgm:cxn modelId="{0FBE2A38-7B07-4677-B84F-65933B816014}" type="presOf" srcId="{8C136162-3DA3-4DF9-967B-51E7E210B2E0}" destId="{E472A771-4583-46FD-96C3-814481A2CC3A}" srcOrd="0" destOrd="0" presId="urn:microsoft.com/office/officeart/2005/8/layout/list1"/>
    <dgm:cxn modelId="{65DF503C-A3B2-4D3F-AECA-D39B53FECDC0}" type="presOf" srcId="{ACC9D17A-E1BC-43BD-8F6C-0DDE0CFA21F6}" destId="{271D25CB-1624-4F79-BC0A-5A223137AC53}" srcOrd="0" destOrd="1" presId="urn:microsoft.com/office/officeart/2005/8/layout/list1"/>
    <dgm:cxn modelId="{5C65816D-B2A0-4714-A116-00D63A0E3F0D}" srcId="{7FCDF40B-8F79-4A62-9647-76E1F8A7F90F}" destId="{F4960813-889A-4104-BE50-93E502DE8D14}" srcOrd="0" destOrd="0" parTransId="{61642BBF-41D8-4769-870E-DE0951E3458C}" sibTransId="{D525363D-5E1F-487F-A3ED-E2E923B4DE69}"/>
    <dgm:cxn modelId="{BDE23352-E51A-4A6C-ACC1-58C8933E9B46}" srcId="{5050544E-59DA-4118-9ED8-EC808870A7BF}" destId="{2272EF80-18B8-415F-82CA-6E29CB225672}" srcOrd="4" destOrd="0" parTransId="{F85A3FCC-46D1-4E52-9DE4-726095261996}" sibTransId="{356BF28B-E3B9-4F29-9FE4-5D33463D708B}"/>
    <dgm:cxn modelId="{5441FB55-583A-42C9-97DD-AB8454799394}" type="presOf" srcId="{70605F91-C91D-483D-A48F-3C170F608DAC}" destId="{271D25CB-1624-4F79-BC0A-5A223137AC53}" srcOrd="0" destOrd="0" presId="urn:microsoft.com/office/officeart/2005/8/layout/list1"/>
    <dgm:cxn modelId="{B18A797A-7054-444E-A33F-45A036C64591}" srcId="{5050544E-59DA-4118-9ED8-EC808870A7BF}" destId="{70605F91-C91D-483D-A48F-3C170F608DAC}" srcOrd="0" destOrd="0" parTransId="{C35DC8B0-193F-4532-8671-11431DDFFAB0}" sibTransId="{FBB23B18-B8F9-47C9-961D-7B365E30A691}"/>
    <dgm:cxn modelId="{A6B63C8C-7165-4F64-83D6-F5510BD96097}" type="presOf" srcId="{65106DB7-EDC4-4AD0-9151-9DACDB14965D}" destId="{57B0EF27-9631-4411-A2D9-F1DAD079DB4D}" srcOrd="0" destOrd="0" presId="urn:microsoft.com/office/officeart/2005/8/layout/list1"/>
    <dgm:cxn modelId="{5687F78E-6961-4408-B253-F1936DB5107E}" type="presOf" srcId="{D9C765E1-CEF8-43F5-A161-4768F81E9290}" destId="{0A01C435-B025-4119-B48C-26DC00662209}" srcOrd="0" destOrd="0" presId="urn:microsoft.com/office/officeart/2005/8/layout/list1"/>
    <dgm:cxn modelId="{961EB1A8-9C1A-47A1-81E2-8E66651F689C}" type="presOf" srcId="{65106DB7-EDC4-4AD0-9151-9DACDB14965D}" destId="{13C5FD2F-6CF4-43E1-8EAF-42884ECA792A}" srcOrd="1" destOrd="0" presId="urn:microsoft.com/office/officeart/2005/8/layout/list1"/>
    <dgm:cxn modelId="{856A9BB2-02C3-4D35-88CC-C377D76A61A1}" srcId="{8C136162-3DA3-4DF9-967B-51E7E210B2E0}" destId="{65106DB7-EDC4-4AD0-9151-9DACDB14965D}" srcOrd="0" destOrd="0" parTransId="{4CFC7986-F680-4D0B-9F45-909FA1848A16}" sibTransId="{F55DFE94-5708-43C4-BD00-D1E6C49BF105}"/>
    <dgm:cxn modelId="{B53984BB-FDCA-4FF8-8C67-A6BF8E54BFBF}" srcId="{5050544E-59DA-4118-9ED8-EC808870A7BF}" destId="{1E6040DE-DF0C-417D-A544-3B420097ADCF}" srcOrd="2" destOrd="0" parTransId="{5F41FA37-6A80-4D35-8B47-1059CE7A5048}" sibTransId="{C59D3069-74AB-4AB9-B6E8-91DDDF75F5EE}"/>
    <dgm:cxn modelId="{7EE5D9BF-DF2F-485A-A79B-965ADDF868AD}" srcId="{5050544E-59DA-4118-9ED8-EC808870A7BF}" destId="{ACC9D17A-E1BC-43BD-8F6C-0DDE0CFA21F6}" srcOrd="1" destOrd="0" parTransId="{3F8E1B0B-AB19-43AC-B5C5-565FEA34141A}" sibTransId="{11A45599-554D-4FD6-8FDF-B41F8114C8AE}"/>
    <dgm:cxn modelId="{E992EFC0-768A-42CB-A31B-8AF0E3D56A4A}" type="presOf" srcId="{5050544E-59DA-4118-9ED8-EC808870A7BF}" destId="{53D71686-6AAC-4645-8A4F-02E4640E9B9B}" srcOrd="1" destOrd="0" presId="urn:microsoft.com/office/officeart/2005/8/layout/list1"/>
    <dgm:cxn modelId="{E299E3C5-03AB-4858-9D41-6028365B39DB}" type="presOf" srcId="{D1A85903-8EEC-47BE-A01C-81281C344620}" destId="{271D25CB-1624-4F79-BC0A-5A223137AC53}" srcOrd="0" destOrd="3" presId="urn:microsoft.com/office/officeart/2005/8/layout/list1"/>
    <dgm:cxn modelId="{4BD75ECC-4C9B-416D-B0A4-4585ACA1EDA7}" srcId="{5050544E-59DA-4118-9ED8-EC808870A7BF}" destId="{D1A85903-8EEC-47BE-A01C-81281C344620}" srcOrd="3" destOrd="0" parTransId="{B8A63C98-79E0-4120-9A31-974486BBED02}" sibTransId="{0EA3992F-64B0-4BDF-ACF1-648574B4D80E}"/>
    <dgm:cxn modelId="{B01E1BD1-3BC7-442D-8F19-6862314FD857}" srcId="{65106DB7-EDC4-4AD0-9151-9DACDB14965D}" destId="{D9C765E1-CEF8-43F5-A161-4768F81E9290}" srcOrd="0" destOrd="0" parTransId="{796A604F-3E04-495A-AB80-8B3AAD2E4622}" sibTransId="{8D6344A6-E593-445B-BB54-677DD5F8E4CB}"/>
    <dgm:cxn modelId="{E366D9D2-4B2B-47A4-A40D-C6AD8020F244}" type="presOf" srcId="{2272EF80-18B8-415F-82CA-6E29CB225672}" destId="{271D25CB-1624-4F79-BC0A-5A223137AC53}" srcOrd="0" destOrd="4" presId="urn:microsoft.com/office/officeart/2005/8/layout/list1"/>
    <dgm:cxn modelId="{783D77E5-CDD5-4D5C-8E4D-B0C7066CD19A}" type="presOf" srcId="{7FCDF40B-8F79-4A62-9647-76E1F8A7F90F}" destId="{4DDC6A91-8682-469E-82B1-E8584568AD41}" srcOrd="0" destOrd="0" presId="urn:microsoft.com/office/officeart/2005/8/layout/list1"/>
    <dgm:cxn modelId="{FB8677E6-546A-45CB-9319-F05393EC3D40}" type="presOf" srcId="{F4960813-889A-4104-BE50-93E502DE8D14}" destId="{0FB4EC1C-30FD-4894-850A-2E22667578B5}" srcOrd="0" destOrd="0" presId="urn:microsoft.com/office/officeart/2005/8/layout/list1"/>
    <dgm:cxn modelId="{625585F7-3720-46F1-8E08-3E5BEB2228F2}" srcId="{8C136162-3DA3-4DF9-967B-51E7E210B2E0}" destId="{5050544E-59DA-4118-9ED8-EC808870A7BF}" srcOrd="2" destOrd="0" parTransId="{D308E036-0F63-4F1D-8510-2918F6598E05}" sibTransId="{3705252E-F687-4159-9A3F-FC5274DDEE4E}"/>
    <dgm:cxn modelId="{0752FDFF-FDCB-4F10-8A7A-273CDAF3F258}" type="presOf" srcId="{7FCDF40B-8F79-4A62-9647-76E1F8A7F90F}" destId="{7DAA76DD-F585-4054-9C4C-018C85DB2887}" srcOrd="1" destOrd="0" presId="urn:microsoft.com/office/officeart/2005/8/layout/list1"/>
    <dgm:cxn modelId="{CB7DBEF7-5F73-441F-A78C-5685D6458990}" type="presParOf" srcId="{E472A771-4583-46FD-96C3-814481A2CC3A}" destId="{DA708E28-90ED-4306-A104-E00777F640B6}" srcOrd="0" destOrd="0" presId="urn:microsoft.com/office/officeart/2005/8/layout/list1"/>
    <dgm:cxn modelId="{5D4F79A5-3D39-4E09-BD32-A013ECD92051}" type="presParOf" srcId="{DA708E28-90ED-4306-A104-E00777F640B6}" destId="{57B0EF27-9631-4411-A2D9-F1DAD079DB4D}" srcOrd="0" destOrd="0" presId="urn:microsoft.com/office/officeart/2005/8/layout/list1"/>
    <dgm:cxn modelId="{2BECD6E8-45D1-40FE-88B3-C368A58557ED}" type="presParOf" srcId="{DA708E28-90ED-4306-A104-E00777F640B6}" destId="{13C5FD2F-6CF4-43E1-8EAF-42884ECA792A}" srcOrd="1" destOrd="0" presId="urn:microsoft.com/office/officeart/2005/8/layout/list1"/>
    <dgm:cxn modelId="{996D35D4-955A-4C22-A25C-F88AFE8C6C97}" type="presParOf" srcId="{E472A771-4583-46FD-96C3-814481A2CC3A}" destId="{C8658FD4-5BC6-4941-BCC6-133FB87D110C}" srcOrd="1" destOrd="0" presId="urn:microsoft.com/office/officeart/2005/8/layout/list1"/>
    <dgm:cxn modelId="{8B36295E-C6DD-4D6D-8773-21B2F0367CF9}" type="presParOf" srcId="{E472A771-4583-46FD-96C3-814481A2CC3A}" destId="{0A01C435-B025-4119-B48C-26DC00662209}" srcOrd="2" destOrd="0" presId="urn:microsoft.com/office/officeart/2005/8/layout/list1"/>
    <dgm:cxn modelId="{CF263894-9CD2-4061-806B-7B0C969DF8BE}" type="presParOf" srcId="{E472A771-4583-46FD-96C3-814481A2CC3A}" destId="{12F0BE3F-4161-47B0-A85F-9EE64481A23A}" srcOrd="3" destOrd="0" presId="urn:microsoft.com/office/officeart/2005/8/layout/list1"/>
    <dgm:cxn modelId="{A19A75DA-7F97-4A63-AAA5-278688E44984}" type="presParOf" srcId="{E472A771-4583-46FD-96C3-814481A2CC3A}" destId="{2A0F1FF1-32AB-4970-9F84-F7958AED7EDD}" srcOrd="4" destOrd="0" presId="urn:microsoft.com/office/officeart/2005/8/layout/list1"/>
    <dgm:cxn modelId="{228EF1C3-6283-4E09-8725-E7AD0A468965}" type="presParOf" srcId="{2A0F1FF1-32AB-4970-9F84-F7958AED7EDD}" destId="{4DDC6A91-8682-469E-82B1-E8584568AD41}" srcOrd="0" destOrd="0" presId="urn:microsoft.com/office/officeart/2005/8/layout/list1"/>
    <dgm:cxn modelId="{C25D75D7-315B-4876-A61A-13B3E8FD821A}" type="presParOf" srcId="{2A0F1FF1-32AB-4970-9F84-F7958AED7EDD}" destId="{7DAA76DD-F585-4054-9C4C-018C85DB2887}" srcOrd="1" destOrd="0" presId="urn:microsoft.com/office/officeart/2005/8/layout/list1"/>
    <dgm:cxn modelId="{7D52F1E2-51BA-4DB6-9609-82F04506500D}" type="presParOf" srcId="{E472A771-4583-46FD-96C3-814481A2CC3A}" destId="{527F1D60-00EA-45B7-875E-17464983FC9D}" srcOrd="5" destOrd="0" presId="urn:microsoft.com/office/officeart/2005/8/layout/list1"/>
    <dgm:cxn modelId="{E68CF1FE-7954-4481-B7D2-685D58EF3EFD}" type="presParOf" srcId="{E472A771-4583-46FD-96C3-814481A2CC3A}" destId="{0FB4EC1C-30FD-4894-850A-2E22667578B5}" srcOrd="6" destOrd="0" presId="urn:microsoft.com/office/officeart/2005/8/layout/list1"/>
    <dgm:cxn modelId="{36CB578E-A8F4-490D-B4A9-29ADD4EC60C6}" type="presParOf" srcId="{E472A771-4583-46FD-96C3-814481A2CC3A}" destId="{DBEA8E9D-F150-490A-A89C-393DF83733CD}" srcOrd="7" destOrd="0" presId="urn:microsoft.com/office/officeart/2005/8/layout/list1"/>
    <dgm:cxn modelId="{02A80300-8589-4B53-9383-EC6856069AA0}" type="presParOf" srcId="{E472A771-4583-46FD-96C3-814481A2CC3A}" destId="{9E39C08D-739D-4353-8106-F7A0BDB00DB2}" srcOrd="8" destOrd="0" presId="urn:microsoft.com/office/officeart/2005/8/layout/list1"/>
    <dgm:cxn modelId="{4C2FA81E-3858-4775-88C2-C6D868C36AEF}" type="presParOf" srcId="{9E39C08D-739D-4353-8106-F7A0BDB00DB2}" destId="{9AFDF296-E2D4-44F9-804D-EA83C3E9A097}" srcOrd="0" destOrd="0" presId="urn:microsoft.com/office/officeart/2005/8/layout/list1"/>
    <dgm:cxn modelId="{28DEAF68-AC07-4499-963D-3D6E378DAEE0}" type="presParOf" srcId="{9E39C08D-739D-4353-8106-F7A0BDB00DB2}" destId="{53D71686-6AAC-4645-8A4F-02E4640E9B9B}" srcOrd="1" destOrd="0" presId="urn:microsoft.com/office/officeart/2005/8/layout/list1"/>
    <dgm:cxn modelId="{DDC7029F-8382-4ADE-BF6A-7F80F0EABF86}" type="presParOf" srcId="{E472A771-4583-46FD-96C3-814481A2CC3A}" destId="{CC7C5A14-EFEC-4843-AFA6-9317A9F2A3B9}" srcOrd="9" destOrd="0" presId="urn:microsoft.com/office/officeart/2005/8/layout/list1"/>
    <dgm:cxn modelId="{DCDBE2AD-9205-41AB-A7B6-5A0DC88262B8}" type="presParOf" srcId="{E472A771-4583-46FD-96C3-814481A2CC3A}" destId="{271D25CB-1624-4F79-BC0A-5A223137AC5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1C435-B025-4119-B48C-26DC00662209}">
      <dsp:nvSpPr>
        <dsp:cNvPr id="0" name=""/>
        <dsp:cNvSpPr/>
      </dsp:nvSpPr>
      <dsp:spPr>
        <a:xfrm>
          <a:off x="0" y="353948"/>
          <a:ext cx="11220886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0865" tIns="437388" rIns="87086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100" kern="1200" dirty="0"/>
            <a:t>Housing for vulnerable populations including those with persistent mental health diagnosis or histories of </a:t>
          </a:r>
          <a:r>
            <a:rPr lang="en-US" sz="2100" kern="1200" dirty="0" err="1"/>
            <a:t>homelessnes</a:t>
          </a:r>
          <a:endParaRPr lang="en-US" sz="2100" kern="1200" dirty="0"/>
        </a:p>
      </dsp:txBody>
      <dsp:txXfrm>
        <a:off x="0" y="353948"/>
        <a:ext cx="11220886" cy="1190700"/>
      </dsp:txXfrm>
    </dsp:sp>
    <dsp:sp modelId="{13C5FD2F-6CF4-43E1-8EAF-42884ECA792A}">
      <dsp:nvSpPr>
        <dsp:cNvPr id="0" name=""/>
        <dsp:cNvSpPr/>
      </dsp:nvSpPr>
      <dsp:spPr>
        <a:xfrm>
          <a:off x="561044" y="43988"/>
          <a:ext cx="7854620" cy="619920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6886" tIns="0" rIns="29688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Individuals or couples in 63 1-BR Units</a:t>
          </a:r>
        </a:p>
      </dsp:txBody>
      <dsp:txXfrm>
        <a:off x="591306" y="74250"/>
        <a:ext cx="7794096" cy="559396"/>
      </dsp:txXfrm>
    </dsp:sp>
    <dsp:sp modelId="{0FB4EC1C-30FD-4894-850A-2E22667578B5}">
      <dsp:nvSpPr>
        <dsp:cNvPr id="0" name=""/>
        <dsp:cNvSpPr/>
      </dsp:nvSpPr>
      <dsp:spPr>
        <a:xfrm>
          <a:off x="0" y="1968008"/>
          <a:ext cx="11220886" cy="893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0865" tIns="437388" rIns="87086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100" kern="1200" dirty="0"/>
            <a:t>24/7 front desk crisis intervention</a:t>
          </a:r>
        </a:p>
      </dsp:txBody>
      <dsp:txXfrm>
        <a:off x="0" y="1968008"/>
        <a:ext cx="11220886" cy="893025"/>
      </dsp:txXfrm>
    </dsp:sp>
    <dsp:sp modelId="{7DAA76DD-F585-4054-9C4C-018C85DB2887}">
      <dsp:nvSpPr>
        <dsp:cNvPr id="0" name=""/>
        <dsp:cNvSpPr/>
      </dsp:nvSpPr>
      <dsp:spPr>
        <a:xfrm>
          <a:off x="561044" y="1658048"/>
          <a:ext cx="7854620" cy="619920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6886" tIns="0" rIns="29688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Intensive property management</a:t>
          </a:r>
        </a:p>
      </dsp:txBody>
      <dsp:txXfrm>
        <a:off x="591306" y="1688310"/>
        <a:ext cx="7794096" cy="559396"/>
      </dsp:txXfrm>
    </dsp:sp>
    <dsp:sp modelId="{271D25CB-1624-4F79-BC0A-5A223137AC53}">
      <dsp:nvSpPr>
        <dsp:cNvPr id="0" name=""/>
        <dsp:cNvSpPr/>
      </dsp:nvSpPr>
      <dsp:spPr>
        <a:xfrm>
          <a:off x="0" y="3284393"/>
          <a:ext cx="11220886" cy="2249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0865" tIns="437388" rIns="87086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100" kern="1200" dirty="0"/>
            <a:t>Case-management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100" kern="1200" dirty="0"/>
            <a:t>Psychiatric services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100" kern="1200" dirty="0"/>
            <a:t>Employment services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100" kern="1200" dirty="0"/>
            <a:t>Individual counseling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100" kern="1200" dirty="0"/>
            <a:t>Substance abuse treatment</a:t>
          </a:r>
        </a:p>
      </dsp:txBody>
      <dsp:txXfrm>
        <a:off x="0" y="3284393"/>
        <a:ext cx="11220886" cy="2249100"/>
      </dsp:txXfrm>
    </dsp:sp>
    <dsp:sp modelId="{53D71686-6AAC-4645-8A4F-02E4640E9B9B}">
      <dsp:nvSpPr>
        <dsp:cNvPr id="0" name=""/>
        <dsp:cNvSpPr/>
      </dsp:nvSpPr>
      <dsp:spPr>
        <a:xfrm>
          <a:off x="561044" y="2974433"/>
          <a:ext cx="7854620" cy="61992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6886" tIns="0" rIns="29688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On-site supportive services</a:t>
          </a:r>
        </a:p>
      </dsp:txBody>
      <dsp:txXfrm>
        <a:off x="591306" y="3004695"/>
        <a:ext cx="7794096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E635C-3FC6-42DA-A68B-6F806602E2BB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D8982-8AFB-4601-8409-E4A920B96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UPDATE</a:t>
            </a:r>
          </a:p>
          <a:p>
            <a:r>
              <a:rPr lang="en-US" b="1" dirty="0"/>
              <a:t>Unit mix is more heavily ADAMH service consumers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84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973A-BA46-442A-B02E-14903F9B1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316DF4-763F-4076-B545-D09980607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041CD-186D-4731-90DF-310F6FB17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9CC38-E458-4F98-9822-776AD3647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4925E-78AB-4BEB-BDA0-100572EFE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8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2605-8971-445A-8196-CC0F3A37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7B124-0F6D-4A8F-8512-1DB6B5132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A9B04-E7CB-46DF-922B-18F5432A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0E057-4134-4782-BA4B-2B58348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38D64-984C-4B66-8FC2-B03DC5CB5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2BD00C-3F9D-479D-8DD1-A21716B52C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208F9-252D-4832-9B71-241CB7A06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91775-257C-40C2-87A0-B2866A5C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63159-DD58-4AFF-B2BB-CF165C1E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6E017-9922-4A6E-B0D4-23E4DBD5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0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2EC9-F07E-49FD-A04D-962A9780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1E85C-BD26-4A8E-BBC3-6DF55F005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D89C4-8648-411F-9069-FC68F8FB5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71546-D980-4108-AAFC-B3AF3CEB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05DBE-1548-4D57-A304-CF155BCBE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9A63-AF49-4BCB-AB6E-4F07B9E45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3304D-B18A-4D4B-8F3B-C1680DF32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9A3E9-6878-4AA0-AB67-CFEE64FD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004BC-6CCE-4990-96DE-A4A1EA93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C4C9A-FC31-4E2A-B732-BC90B69BB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2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310B5-76EE-462A-BE98-16A977674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B9B11-CB56-4733-AD03-F1AFD3511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7D992-FC0B-4B1B-89DC-257E6068F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1578A-49DF-44B9-A432-8EEF13EEF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4814D-CBFE-4D1B-BC6B-FD1928E4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BE0ED-E53B-489B-9B29-4A229E68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8F54-830E-4EFA-B9CD-D6D5E3A4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C6F6A-23A1-4A92-B57C-283289DE6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F83A-0FB0-4182-8076-B9E2FD75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8761E-7964-4F25-BC7C-AB606006B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099180-E296-483A-A18F-B4877891E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BA1D2F-F2C0-494D-ABDA-A4E0543F1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29E97-BEB3-4F12-8E4B-96583397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66584F-1481-4247-981C-5B0CB3E3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3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DDA8-499C-47A5-BF8B-437AF630F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5A6AF-EAE4-4E2A-ADFE-26CFBEC08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1A8BC4-BF7D-4866-B3C5-28E94413D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72992-4BFA-49F9-92D5-2CCFBB9F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7B73D-2565-4A93-A750-0036ED15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B173E9-EE50-4894-9FD5-8C2D8048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67CE4-2F0D-47D8-8ACD-F3C9E8CD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3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74B2-CE0F-4F1D-8DF0-B6D41409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00500-AF00-4EEA-9228-B994C227E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AE5B4-1C1C-4E52-9F7F-11EBEE806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3E4C3-0D0C-4046-AABD-BE2CE50B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8E75D-6E7A-480D-BECB-23FDDF766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286EC-E5DB-4827-A0A5-E7F301A0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EEBF-79FC-42D5-8337-342F30825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FA3141-F92B-40AE-AA75-BF4A7AC24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0E1D8-CE8F-4187-87B0-B270B8C65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EF9DB-46EF-4EC0-AB13-8D15A2C82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9B23A-1CC7-40F1-BF7B-4F201861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B9241-E539-4BE2-A5E4-70AFC8FE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1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F475C-C850-4EEF-AFC5-0DB747FD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E73A4-B89C-4BF0-BD03-8BC9FA5AE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AB746-3F66-4764-8516-2F779818E5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1CF62-127B-4241-BFDB-BC378D311D9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DB4F0-04FF-471D-B556-A82D183A1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136AE-CAAB-4F82-960E-F61D1003E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24819-8C10-48A8-9753-9C9D2D38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4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216D-C768-4C78-B3DF-32EA7A9695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Creekside Place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FA13-7F04-4D6F-883D-67D40D494F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Construction Progress Update </a:t>
            </a:r>
          </a:p>
          <a:p>
            <a:r>
              <a:rPr lang="en-US" dirty="0"/>
              <a:t>February 1,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20DC5-A3AA-469B-8100-2429C397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9062"/>
            <a:ext cx="12192000" cy="21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08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0DC08-0656-48C7-9885-579AC1E5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951"/>
            <a:ext cx="12192000" cy="462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64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5EB2A-3CF2-4F67-A50C-EAD017029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657"/>
            <a:ext cx="12192000" cy="461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1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392" y="1012004"/>
            <a:ext cx="341526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Creekside Place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Project Overview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0" name="Content Placeholder 13">
            <a:extLst>
              <a:ext uri="{FF2B5EF4-FFF2-40B4-BE49-F238E27FC236}">
                <a16:creationId xmlns:a16="http://schemas.microsoft.com/office/drawing/2014/main" id="{B5521628-3E8E-498F-8401-1650F732FA0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5158055"/>
              </p:ext>
            </p:extLst>
          </p:nvPr>
        </p:nvGraphicFramePr>
        <p:xfrm>
          <a:off x="485557" y="1012004"/>
          <a:ext cx="11220886" cy="5577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66A3B96-881B-4584-B357-571B3DB71572}"/>
              </a:ext>
            </a:extLst>
          </p:cNvPr>
          <p:cNvSpPr txBox="1"/>
          <p:nvPr/>
        </p:nvSpPr>
        <p:spPr>
          <a:xfrm>
            <a:off x="485557" y="470924"/>
            <a:ext cx="4437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Creekside Place 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9366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AA74A-846B-4236-BDAC-342C9D88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711A8-7B02-4B2C-84F2-597127091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Started Construction beginning of June 2020</a:t>
            </a:r>
          </a:p>
          <a:p>
            <a:r>
              <a:rPr lang="en-US" dirty="0"/>
              <a:t>15 month construction planned (September 2021)</a:t>
            </a:r>
          </a:p>
          <a:p>
            <a:r>
              <a:rPr lang="en-US" dirty="0"/>
              <a:t>Current on schedule to be completed (July 2021)</a:t>
            </a:r>
          </a:p>
          <a:p>
            <a:pPr lvl="1"/>
            <a:r>
              <a:rPr lang="en-US" dirty="0"/>
              <a:t>Rough Mechanicals in throughout 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Floor of building</a:t>
            </a:r>
          </a:p>
          <a:p>
            <a:pPr lvl="1"/>
            <a:r>
              <a:rPr lang="en-US" dirty="0"/>
              <a:t>Starting to drywall upper floors</a:t>
            </a:r>
          </a:p>
          <a:p>
            <a:pPr lvl="1"/>
            <a:r>
              <a:rPr lang="en-US" dirty="0"/>
              <a:t>Continuing to finish exterior elevations</a:t>
            </a:r>
          </a:p>
        </p:txBody>
      </p:sp>
    </p:spTree>
    <p:extLst>
      <p:ext uri="{BB962C8B-B14F-4D97-AF65-F5344CB8AC3E}">
        <p14:creationId xmlns:p14="http://schemas.microsoft.com/office/powerpoint/2010/main" val="268474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62B542-783C-4E21-845E-8CE226C63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596"/>
            <a:ext cx="12192000" cy="46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22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FE7FB-9A01-4564-8C3B-B8E9AD25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328"/>
            <a:ext cx="12192000" cy="462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94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303502-5AE5-4343-92F7-3AF1B87B7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813"/>
            <a:ext cx="12192000" cy="458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66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5A65A-BFB4-493C-B9FD-C08998C79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195"/>
            <a:ext cx="12192000" cy="46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67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C431D-918D-4B16-A135-023AA5DEC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879"/>
            <a:ext cx="12192000" cy="463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8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13F66-8410-4B41-A0F6-14AD7DAB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299"/>
            <a:ext cx="12192000" cy="47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33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116</Words>
  <Application>Microsoft Office PowerPoint</Application>
  <PresentationFormat>Widescreen</PresentationFormat>
  <Paragraphs>24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Creekside Place</vt:lpstr>
      <vt:lpstr>Creekside Place Project Overview </vt:lpstr>
      <vt:lpstr>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Creekside Place</dc:title>
  <dc:creator>Ryan Cassell</dc:creator>
  <cp:lastModifiedBy>Ryan Cassell</cp:lastModifiedBy>
  <cp:revision>3</cp:revision>
  <dcterms:created xsi:type="dcterms:W3CDTF">2021-02-01T23:03:36Z</dcterms:created>
  <dcterms:modified xsi:type="dcterms:W3CDTF">2021-02-01T23:21:51Z</dcterms:modified>
</cp:coreProperties>
</file>